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notesMasterIdLst>
    <p:notesMasterId r:id="rId11"/>
  </p:notesMasterIdLst>
  <p:sldIdLst>
    <p:sldId id="628" r:id="rId5"/>
    <p:sldId id="633" r:id="rId6"/>
    <p:sldId id="634" r:id="rId7"/>
    <p:sldId id="629" r:id="rId8"/>
    <p:sldId id="635" r:id="rId9"/>
    <p:sldId id="636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0" userDrawn="1">
          <p15:clr>
            <a:srgbClr val="A4A3A4"/>
          </p15:clr>
        </p15:guide>
        <p15:guide id="2" pos="822" userDrawn="1">
          <p15:clr>
            <a:srgbClr val="A4A3A4"/>
          </p15:clr>
        </p15:guide>
        <p15:guide id="3" orient="horz" pos="3151" userDrawn="1">
          <p15:clr>
            <a:srgbClr val="A4A3A4"/>
          </p15:clr>
        </p15:guide>
        <p15:guide id="4" orient="horz" pos="27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urtney McLaughlin" initials="CM" lastIdx="1" clrIdx="0">
    <p:extLst>
      <p:ext uri="{19B8F6BF-5375-455C-9EA6-DF929625EA0E}">
        <p15:presenceInfo xmlns:p15="http://schemas.microsoft.com/office/powerpoint/2012/main" userId="S-1-5-21-2907497116-2697546570-1609353548-4023" providerId="AD"/>
      </p:ext>
    </p:extLst>
  </p:cmAuthor>
  <p:cmAuthor id="2" name="Sarah Dick" initials="SD" lastIdx="1" clrIdx="1">
    <p:extLst>
      <p:ext uri="{19B8F6BF-5375-455C-9EA6-DF929625EA0E}">
        <p15:presenceInfo xmlns:p15="http://schemas.microsoft.com/office/powerpoint/2012/main" userId="Sarah Dic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4870"/>
    <a:srgbClr val="F2F2F2"/>
    <a:srgbClr val="FF9393"/>
    <a:srgbClr val="FF5050"/>
    <a:srgbClr val="CC3300"/>
    <a:srgbClr val="020103"/>
    <a:srgbClr val="FCD034"/>
    <a:srgbClr val="FFFFFF"/>
    <a:srgbClr val="C9C8CD"/>
    <a:srgbClr val="8382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BC9A69-0127-4765-B4EA-AB4BCB2CAC90}" v="37" dt="2024-10-01T13:05:40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12" autoAdjust="0"/>
  </p:normalViewPr>
  <p:slideViewPr>
    <p:cSldViewPr snapToGrid="0">
      <p:cViewPr varScale="1">
        <p:scale>
          <a:sx n="81" d="100"/>
          <a:sy n="81" d="100"/>
        </p:scale>
        <p:origin x="860" y="60"/>
      </p:cViewPr>
      <p:guideLst>
        <p:guide orient="horz" pos="650"/>
        <p:guide pos="822"/>
        <p:guide orient="horz" pos="3151"/>
        <p:guide orient="horz" pos="2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A4131-BC56-4913-BA05-E8DA5FB177E5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9C02D-CFA8-4BB2-B0D9-5CFE80CF9E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71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9C02D-CFA8-4BB2-B0D9-5CFE80CF9E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733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9C02D-CFA8-4BB2-B0D9-5CFE80CF9E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411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98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58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0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ext and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AAAD236-A1A7-8A94-50C9-6F29B29833FC}"/>
              </a:ext>
            </a:extLst>
          </p:cNvPr>
          <p:cNvSpPr/>
          <p:nvPr userDrawn="1"/>
        </p:nvSpPr>
        <p:spPr>
          <a:xfrm>
            <a:off x="0" y="0"/>
            <a:ext cx="701763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04CF1C-EA6C-6A46-967F-6D9361FCF326}"/>
              </a:ext>
            </a:extLst>
          </p:cNvPr>
          <p:cNvSpPr/>
          <p:nvPr userDrawn="1"/>
        </p:nvSpPr>
        <p:spPr>
          <a:xfrm>
            <a:off x="7007839" y="-2249"/>
            <a:ext cx="2136161" cy="5143500"/>
          </a:xfrm>
          <a:prstGeom prst="rect">
            <a:avLst/>
          </a:prstGeom>
          <a:solidFill>
            <a:srgbClr val="FCD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D2DCE2-16A5-3343-AD6F-DB81453F32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49" y="4606374"/>
            <a:ext cx="1592667" cy="31084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066FE5F-5201-004F-816C-1E22B0CDAECA}"/>
              </a:ext>
            </a:extLst>
          </p:cNvPr>
          <p:cNvGrpSpPr/>
          <p:nvPr userDrawn="1"/>
        </p:nvGrpSpPr>
        <p:grpSpPr>
          <a:xfrm>
            <a:off x="7629034" y="4656209"/>
            <a:ext cx="1252086" cy="265457"/>
            <a:chOff x="10007671" y="6300643"/>
            <a:chExt cx="1669448" cy="35394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C24B7C-F256-D64A-954A-9AAD86298EBE}"/>
                </a:ext>
              </a:extLst>
            </p:cNvPr>
            <p:cNvSpPr txBox="1"/>
            <p:nvPr/>
          </p:nvSpPr>
          <p:spPr>
            <a:xfrm>
              <a:off x="10340857" y="6300643"/>
              <a:ext cx="133626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25" b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@</a:t>
              </a:r>
              <a:r>
                <a:rPr lang="en-GB" sz="1125" b="1" err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Ri_Science</a:t>
              </a:r>
              <a:endParaRPr lang="en-GB" sz="1125" b="1">
                <a:latin typeface="MetaBook-Roman" panose="020B0502040000020004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EBAB30F-7927-2144-B40C-2D1921D6B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71" y="6313946"/>
              <a:ext cx="333187" cy="333186"/>
            </a:xfrm>
            <a:prstGeom prst="rect">
              <a:avLst/>
            </a:prstGeom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3442B-BC97-4643-B0E1-0B2F0007F084}"/>
              </a:ext>
            </a:extLst>
          </p:cNvPr>
          <p:cNvCxnSpPr/>
          <p:nvPr userDrawn="1"/>
        </p:nvCxnSpPr>
        <p:spPr>
          <a:xfrm>
            <a:off x="-108285" y="1316229"/>
            <a:ext cx="0" cy="43313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C46B4DD9-B10A-888B-9086-BCD26FA543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0512" y="4635304"/>
            <a:ext cx="304125" cy="31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54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with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F89257F-907D-DA6F-15E2-D76BF8187415}"/>
              </a:ext>
            </a:extLst>
          </p:cNvPr>
          <p:cNvSpPr/>
          <p:nvPr userDrawn="1"/>
        </p:nvSpPr>
        <p:spPr>
          <a:xfrm>
            <a:off x="1" y="0"/>
            <a:ext cx="2209800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04CF1C-EA6C-6A46-967F-6D9361FCF326}"/>
              </a:ext>
            </a:extLst>
          </p:cNvPr>
          <p:cNvSpPr/>
          <p:nvPr userDrawn="1"/>
        </p:nvSpPr>
        <p:spPr>
          <a:xfrm>
            <a:off x="2209800" y="-2249"/>
            <a:ext cx="6934201" cy="5143500"/>
          </a:xfrm>
          <a:prstGeom prst="rect">
            <a:avLst/>
          </a:prstGeom>
          <a:solidFill>
            <a:srgbClr val="FCD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D2DCE2-16A5-3343-AD6F-DB81453F32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49" y="4606374"/>
            <a:ext cx="1592667" cy="31084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066FE5F-5201-004F-816C-1E22B0CDAECA}"/>
              </a:ext>
            </a:extLst>
          </p:cNvPr>
          <p:cNvGrpSpPr/>
          <p:nvPr userDrawn="1"/>
        </p:nvGrpSpPr>
        <p:grpSpPr>
          <a:xfrm>
            <a:off x="7629034" y="4656209"/>
            <a:ext cx="1252086" cy="265457"/>
            <a:chOff x="10007671" y="6300643"/>
            <a:chExt cx="1669448" cy="35394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C24B7C-F256-D64A-954A-9AAD86298EBE}"/>
                </a:ext>
              </a:extLst>
            </p:cNvPr>
            <p:cNvSpPr txBox="1"/>
            <p:nvPr/>
          </p:nvSpPr>
          <p:spPr>
            <a:xfrm>
              <a:off x="10340857" y="6300643"/>
              <a:ext cx="133626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25" b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@</a:t>
              </a:r>
              <a:r>
                <a:rPr lang="en-GB" sz="1125" b="1" err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Ri_Science</a:t>
              </a:r>
              <a:endParaRPr lang="en-GB" sz="1125" b="1">
                <a:latin typeface="MetaBook-Roman" panose="020B0502040000020004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EBAB30F-7927-2144-B40C-2D1921D6B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71" y="6313946"/>
              <a:ext cx="333187" cy="333186"/>
            </a:xfrm>
            <a:prstGeom prst="rect">
              <a:avLst/>
            </a:prstGeom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3442B-BC97-4643-B0E1-0B2F0007F084}"/>
              </a:ext>
            </a:extLst>
          </p:cNvPr>
          <p:cNvCxnSpPr/>
          <p:nvPr userDrawn="1"/>
        </p:nvCxnSpPr>
        <p:spPr>
          <a:xfrm>
            <a:off x="-108285" y="1316229"/>
            <a:ext cx="0" cy="43313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C46B4DD9-B10A-888B-9086-BCD26FA543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0512" y="4635304"/>
            <a:ext cx="304125" cy="31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27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with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5208D2C-1A0C-7307-AE42-93BE08DC7684}"/>
              </a:ext>
            </a:extLst>
          </p:cNvPr>
          <p:cNvSpPr/>
          <p:nvPr userDrawn="1"/>
        </p:nvSpPr>
        <p:spPr>
          <a:xfrm>
            <a:off x="0" y="0"/>
            <a:ext cx="8940803" cy="51435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04CF1C-EA6C-6A46-967F-6D9361FCF326}"/>
              </a:ext>
            </a:extLst>
          </p:cNvPr>
          <p:cNvSpPr/>
          <p:nvPr userDrawn="1"/>
        </p:nvSpPr>
        <p:spPr>
          <a:xfrm>
            <a:off x="8940803" y="-2249"/>
            <a:ext cx="203198" cy="5143500"/>
          </a:xfrm>
          <a:prstGeom prst="rect">
            <a:avLst/>
          </a:prstGeom>
          <a:solidFill>
            <a:srgbClr val="FCD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D2DCE2-16A5-3343-AD6F-DB81453F32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49" y="4606374"/>
            <a:ext cx="1592667" cy="31084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066FE5F-5201-004F-816C-1E22B0CDAECA}"/>
              </a:ext>
            </a:extLst>
          </p:cNvPr>
          <p:cNvGrpSpPr/>
          <p:nvPr userDrawn="1"/>
        </p:nvGrpSpPr>
        <p:grpSpPr>
          <a:xfrm>
            <a:off x="7629034" y="4656209"/>
            <a:ext cx="1252086" cy="265457"/>
            <a:chOff x="10007671" y="6300643"/>
            <a:chExt cx="1669448" cy="35394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C24B7C-F256-D64A-954A-9AAD86298EBE}"/>
                </a:ext>
              </a:extLst>
            </p:cNvPr>
            <p:cNvSpPr txBox="1"/>
            <p:nvPr/>
          </p:nvSpPr>
          <p:spPr>
            <a:xfrm>
              <a:off x="10340857" y="6300643"/>
              <a:ext cx="133626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25" b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@</a:t>
              </a:r>
              <a:r>
                <a:rPr lang="en-GB" sz="1125" b="1" err="1">
                  <a:latin typeface="MetaBook-Roman" panose="020B0502040000020004" pitchFamily="34" charset="0"/>
                  <a:ea typeface="Verdana" pitchFamily="34" charset="0"/>
                  <a:cs typeface="Verdana" pitchFamily="34" charset="0"/>
                </a:rPr>
                <a:t>Ri_Science</a:t>
              </a:r>
              <a:endParaRPr lang="en-GB" sz="1125" b="1">
                <a:latin typeface="MetaBook-Roman" panose="020B0502040000020004" pitchFamily="34" charset="0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2" name="Picture 11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AEBAB30F-7927-2144-B40C-2D1921D6B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71" y="6313946"/>
              <a:ext cx="333187" cy="333186"/>
            </a:xfrm>
            <a:prstGeom prst="rect">
              <a:avLst/>
            </a:prstGeom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93442B-BC97-4643-B0E1-0B2F0007F084}"/>
              </a:ext>
            </a:extLst>
          </p:cNvPr>
          <p:cNvCxnSpPr/>
          <p:nvPr userDrawn="1"/>
        </p:nvCxnSpPr>
        <p:spPr>
          <a:xfrm>
            <a:off x="-108285" y="1316229"/>
            <a:ext cx="0" cy="433137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C46B4DD9-B10A-888B-9086-BCD26FA543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0512" y="4635304"/>
            <a:ext cx="304125" cy="31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12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12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8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31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83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59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86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60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74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CF5E1-18D7-48A2-BAFF-95684D400606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0BF77-EAF3-4C2A-A6B1-C513E0BC47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1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8" r:id="rId12"/>
    <p:sldLayoutId id="2147483679" r:id="rId13"/>
    <p:sldLayoutId id="2147483680" r:id="rId14"/>
  </p:sldLayoutIdLst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24FF26-34E6-791E-E904-10021F556C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5" b="12196"/>
          <a:stretch/>
        </p:blipFill>
        <p:spPr>
          <a:xfrm>
            <a:off x="6236636" y="1125653"/>
            <a:ext cx="2224161" cy="28921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5F1EE8E-8DC7-7C48-790F-147270B71D41}"/>
              </a:ext>
            </a:extLst>
          </p:cNvPr>
          <p:cNvSpPr/>
          <p:nvPr/>
        </p:nvSpPr>
        <p:spPr>
          <a:xfrm>
            <a:off x="7413715" y="4065549"/>
            <a:ext cx="1047082" cy="18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17220">
              <a:spcAft>
                <a:spcPts val="450"/>
              </a:spcAft>
            </a:pPr>
            <a:r>
              <a:rPr lang="en-GB" sz="608" dirty="0">
                <a:latin typeface="MetaBook-Roman" panose="020B0502040000020004" pitchFamily="34" charset="0"/>
              </a:rPr>
              <a:t>Image credit: Tim Mitchell</a:t>
            </a:r>
            <a:endParaRPr lang="en-GB" sz="675" dirty="0">
              <a:latin typeface="MetaBook-Roman" panose="020B05020400000200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A8DD56-6799-07A8-E3D3-DE55326DFCDD}"/>
              </a:ext>
            </a:extLst>
          </p:cNvPr>
          <p:cNvSpPr/>
          <p:nvPr/>
        </p:nvSpPr>
        <p:spPr>
          <a:xfrm>
            <a:off x="1076373" y="845851"/>
            <a:ext cx="421550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dirty="0">
                <a:latin typeface="MetaBold-Roman" panose="020B0802030000020004" pitchFamily="34" charset="0"/>
              </a:rPr>
              <a:t>The Royal Institution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131E68-FA89-C573-4B1A-F68B4CA8DB64}"/>
              </a:ext>
            </a:extLst>
          </p:cNvPr>
          <p:cNvSpPr txBox="1"/>
          <p:nvPr/>
        </p:nvSpPr>
        <p:spPr>
          <a:xfrm>
            <a:off x="1076373" y="1546963"/>
            <a:ext cx="4708555" cy="848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US" sz="1500" dirty="0">
                <a:latin typeface="MetaBook-Roman" panose="020B0502040000020004" pitchFamily="34" charset="0"/>
              </a:rPr>
              <a:t>Our vision is:</a:t>
            </a:r>
          </a:p>
          <a:p>
            <a:pPr defTabSz="617220">
              <a:spcAft>
                <a:spcPts val="450"/>
              </a:spcAft>
            </a:pPr>
            <a:r>
              <a:rPr lang="en-US" sz="1500" dirty="0">
                <a:latin typeface="MetaBook-Roman" panose="020B0502040000020004" pitchFamily="34" charset="0"/>
              </a:rPr>
              <a:t>A world where everyone is inspired to think more deeply about science and its place in our lives.</a:t>
            </a:r>
          </a:p>
        </p:txBody>
      </p:sp>
    </p:spTree>
    <p:extLst>
      <p:ext uri="{BB962C8B-B14F-4D97-AF65-F5344CB8AC3E}">
        <p14:creationId xmlns:p14="http://schemas.microsoft.com/office/powerpoint/2010/main" val="20805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EE077F2-142B-317B-8737-E0F69F4479AC}"/>
              </a:ext>
            </a:extLst>
          </p:cNvPr>
          <p:cNvGrpSpPr/>
          <p:nvPr/>
        </p:nvGrpSpPr>
        <p:grpSpPr>
          <a:xfrm>
            <a:off x="6236634" y="1125653"/>
            <a:ext cx="2224800" cy="2892194"/>
            <a:chOff x="6236634" y="1125653"/>
            <a:chExt cx="2224800" cy="28921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C463B83-A905-F6DB-5C1F-F264C448A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36634" y="1125653"/>
              <a:ext cx="2224800" cy="14832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B088C72-6926-F425-8B11-19E92EBB46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36634" y="2547057"/>
              <a:ext cx="2224800" cy="1470790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5F1EE8E-8DC7-7C48-790F-147270B71D41}"/>
              </a:ext>
            </a:extLst>
          </p:cNvPr>
          <p:cNvSpPr/>
          <p:nvPr/>
        </p:nvSpPr>
        <p:spPr>
          <a:xfrm>
            <a:off x="6118809" y="4065549"/>
            <a:ext cx="2341988" cy="186975"/>
          </a:xfrm>
          <a:prstGeom prst="rect">
            <a:avLst/>
          </a:prstGeom>
        </p:spPr>
        <p:txBody>
          <a:bodyPr wrap="none" lIns="0" tIns="46800" rIns="0">
            <a:spAutoFit/>
          </a:bodyPr>
          <a:lstStyle/>
          <a:p>
            <a:pPr algn="r" defTabSz="617220">
              <a:spcAft>
                <a:spcPts val="450"/>
              </a:spcAft>
            </a:pPr>
            <a:r>
              <a:rPr lang="en-GB" sz="608" dirty="0">
                <a:latin typeface="MetaBook-Roman" panose="020B0502040000020004" pitchFamily="34" charset="0"/>
              </a:rPr>
              <a:t>Image credits: </a:t>
            </a:r>
            <a:r>
              <a:rPr lang="en-US" sz="608" dirty="0">
                <a:latin typeface="MetaBook-Roman" panose="020B0502040000020004" pitchFamily="34" charset="0"/>
              </a:rPr>
              <a:t>The Royal Institution, Paul Wilkinson, Katherine </a:t>
            </a:r>
            <a:r>
              <a:rPr lang="en-US" sz="608" dirty="0" err="1">
                <a:latin typeface="MetaBook-Roman" panose="020B0502040000020004" pitchFamily="34" charset="0"/>
              </a:rPr>
              <a:t>Leedale</a:t>
            </a:r>
            <a:endParaRPr lang="en-GB" sz="675" dirty="0">
              <a:latin typeface="MetaBook-Roman" panose="020B05020400000200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A8DD56-6799-07A8-E3D3-DE55326DFCDD}"/>
              </a:ext>
            </a:extLst>
          </p:cNvPr>
          <p:cNvSpPr/>
          <p:nvPr/>
        </p:nvSpPr>
        <p:spPr>
          <a:xfrm>
            <a:off x="1076373" y="845851"/>
            <a:ext cx="421550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dirty="0">
                <a:latin typeface="MetaBold-Roman" panose="020B0802030000020004" pitchFamily="34" charset="0"/>
              </a:rPr>
              <a:t>Royal Institution activities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131E68-FA89-C573-4B1A-F68B4CA8DB64}"/>
              </a:ext>
            </a:extLst>
          </p:cNvPr>
          <p:cNvSpPr txBox="1"/>
          <p:nvPr/>
        </p:nvSpPr>
        <p:spPr>
          <a:xfrm>
            <a:off x="1076373" y="1546963"/>
            <a:ext cx="4708555" cy="2387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MetaBook-Roman" panose="020B0502040000020004" pitchFamily="34" charset="0"/>
              </a:rPr>
              <a:t>Online videos &amp; activity resources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MetaBook-Roman" panose="020B0502040000020004" pitchFamily="34" charset="0"/>
              </a:rPr>
              <a:t>National education </a:t>
            </a:r>
            <a:r>
              <a:rPr lang="en-US" sz="1500" dirty="0" err="1">
                <a:latin typeface="MetaBook-Roman" panose="020B0502040000020004" pitchFamily="34" charset="0"/>
              </a:rPr>
              <a:t>programmes</a:t>
            </a:r>
            <a:endParaRPr lang="en-US" sz="1500" dirty="0">
              <a:latin typeface="MetaBook-Roman" panose="020B0502040000020004" pitchFamily="34" charset="0"/>
            </a:endParaRP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MetaBook-Roman" panose="020B0502040000020004" pitchFamily="34" charset="0"/>
              </a:rPr>
              <a:t>Membership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MetaBook-Roman" panose="020B0502040000020004" pitchFamily="34" charset="0"/>
              </a:rPr>
              <a:t>London-based:</a:t>
            </a:r>
          </a:p>
          <a:p>
            <a:pPr marL="742950" lvl="1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MetaBook-Roman" panose="020B0502040000020004" pitchFamily="34" charset="0"/>
              </a:rPr>
              <a:t>Talks and shows</a:t>
            </a:r>
          </a:p>
          <a:p>
            <a:pPr marL="742950" lvl="1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MetaBook-Roman" panose="020B0502040000020004" pitchFamily="34" charset="0"/>
              </a:rPr>
              <a:t>Holiday workshops</a:t>
            </a:r>
          </a:p>
          <a:p>
            <a:pPr marL="742950" lvl="1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MetaBook-Roman" panose="020B0502040000020004" pitchFamily="34" charset="0"/>
              </a:rPr>
              <a:t>Family Fun Days</a:t>
            </a:r>
          </a:p>
          <a:p>
            <a:pPr marL="742950" lvl="1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MetaBook-Roman" panose="020B0502040000020004" pitchFamily="34" charset="0"/>
              </a:rPr>
              <a:t>Faraday Museum</a:t>
            </a:r>
          </a:p>
        </p:txBody>
      </p:sp>
    </p:spTree>
    <p:extLst>
      <p:ext uri="{BB962C8B-B14F-4D97-AF65-F5344CB8AC3E}">
        <p14:creationId xmlns:p14="http://schemas.microsoft.com/office/powerpoint/2010/main" val="63449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A63F33-A52C-1A34-CE4F-AAC4B197DCE1}"/>
              </a:ext>
            </a:extLst>
          </p:cNvPr>
          <p:cNvGrpSpPr/>
          <p:nvPr/>
        </p:nvGrpSpPr>
        <p:grpSpPr>
          <a:xfrm>
            <a:off x="6235997" y="1125653"/>
            <a:ext cx="2225437" cy="2892194"/>
            <a:chOff x="6235997" y="1125653"/>
            <a:chExt cx="2225437" cy="28921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EEBF795-0BBF-6602-6930-BDDD9E93AA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6634" y="1125653"/>
              <a:ext cx="2224800" cy="158901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82AE7F-6C75-0A28-43A5-861020FE1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5997" y="2534647"/>
              <a:ext cx="2224800" cy="1483200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5F1EE8E-8DC7-7C48-790F-147270B71D41}"/>
              </a:ext>
            </a:extLst>
          </p:cNvPr>
          <p:cNvSpPr/>
          <p:nvPr/>
        </p:nvSpPr>
        <p:spPr>
          <a:xfrm>
            <a:off x="7032521" y="4065549"/>
            <a:ext cx="1428276" cy="186975"/>
          </a:xfrm>
          <a:prstGeom prst="rect">
            <a:avLst/>
          </a:prstGeom>
        </p:spPr>
        <p:txBody>
          <a:bodyPr wrap="none" lIns="0" tIns="46800" rIns="0">
            <a:spAutoFit/>
          </a:bodyPr>
          <a:lstStyle/>
          <a:p>
            <a:pPr algn="r" defTabSz="617220">
              <a:spcAft>
                <a:spcPts val="450"/>
              </a:spcAft>
            </a:pPr>
            <a:r>
              <a:rPr lang="en-GB" sz="608" dirty="0">
                <a:latin typeface="MetaBook-Roman" panose="020B0502040000020004" pitchFamily="34" charset="0"/>
              </a:rPr>
              <a:t>Image credits: </a:t>
            </a:r>
            <a:r>
              <a:rPr lang="en-US" sz="608" dirty="0">
                <a:latin typeface="MetaBook-Roman" panose="020B0502040000020004" pitchFamily="34" charset="0"/>
              </a:rPr>
              <a:t>Tim Mitchell, Paul Wilkinson</a:t>
            </a:r>
            <a:endParaRPr lang="en-GB" sz="675" dirty="0">
              <a:latin typeface="MetaBook-Roman" panose="020B05020400000200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A8DD56-6799-07A8-E3D3-DE55326DFCDD}"/>
              </a:ext>
            </a:extLst>
          </p:cNvPr>
          <p:cNvSpPr/>
          <p:nvPr/>
        </p:nvSpPr>
        <p:spPr>
          <a:xfrm>
            <a:off x="1076373" y="845851"/>
            <a:ext cx="421550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dirty="0">
                <a:latin typeface="MetaBold-Roman" panose="020B0802030000020004" pitchFamily="34" charset="0"/>
              </a:rPr>
              <a:t>The CHRISTMAS LECTURES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131E68-FA89-C573-4B1A-F68B4CA8DB64}"/>
              </a:ext>
            </a:extLst>
          </p:cNvPr>
          <p:cNvSpPr txBox="1"/>
          <p:nvPr/>
        </p:nvSpPr>
        <p:spPr>
          <a:xfrm>
            <a:off x="1076373" y="1546963"/>
            <a:ext cx="4708555" cy="206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US" sz="1500" dirty="0">
                <a:latin typeface="MetaBook-Roman" panose="020B0502040000020004" pitchFamily="34" charset="0"/>
              </a:rPr>
              <a:t>The CHRISTMAS LECTURES are the Ri’s most famous activity and are televised on the BBC. The first </a:t>
            </a:r>
            <a:r>
              <a:rPr lang="en-US" sz="1500" dirty="0" err="1">
                <a:latin typeface="MetaBook-Roman" panose="020B0502040000020004" pitchFamily="34" charset="0"/>
              </a:rPr>
              <a:t>maths</a:t>
            </a:r>
            <a:r>
              <a:rPr lang="en-US" sz="1500" dirty="0">
                <a:latin typeface="MetaBook-Roman" panose="020B0502040000020004" pitchFamily="34" charset="0"/>
              </a:rPr>
              <a:t> lectures by Prof. Sir Christopher Zeeman in 1978 started off the Masterclass </a:t>
            </a:r>
            <a:r>
              <a:rPr lang="en-US" sz="1500" dirty="0" err="1">
                <a:latin typeface="MetaBook-Roman" panose="020B0502040000020004" pitchFamily="34" charset="0"/>
              </a:rPr>
              <a:t>programme</a:t>
            </a:r>
            <a:r>
              <a:rPr lang="en-US" sz="1500" dirty="0">
                <a:latin typeface="MetaBook-Roman" panose="020B0502040000020004" pitchFamily="34" charset="0"/>
              </a:rPr>
              <a:t>!</a:t>
            </a:r>
          </a:p>
          <a:p>
            <a:pPr defTabSz="617220">
              <a:spcAft>
                <a:spcPts val="450"/>
              </a:spcAft>
            </a:pPr>
            <a:endParaRPr lang="en-US" sz="1500" dirty="0">
              <a:latin typeface="MetaBook-Roman" panose="020B0502040000020004" pitchFamily="34" charset="0"/>
            </a:endParaRPr>
          </a:p>
          <a:p>
            <a:pPr defTabSz="617220">
              <a:spcAft>
                <a:spcPts val="450"/>
              </a:spcAft>
            </a:pPr>
            <a:r>
              <a:rPr lang="en-US" sz="1500" dirty="0">
                <a:latin typeface="MetaBook-Roman" panose="020B0502040000020004" pitchFamily="34" charset="0"/>
              </a:rPr>
              <a:t>Christmas Lecturers include Michael Faraday, David Attenborough, Carl Sagan, Richard Dawkins, Alison </a:t>
            </a:r>
            <a:r>
              <a:rPr lang="en-US" sz="1500" dirty="0" err="1">
                <a:latin typeface="MetaBook-Roman" panose="020B0502040000020004" pitchFamily="34" charset="0"/>
              </a:rPr>
              <a:t>Woollard</a:t>
            </a:r>
            <a:r>
              <a:rPr lang="en-US" sz="1500" dirty="0">
                <a:latin typeface="MetaBook-Roman" panose="020B0502040000020004" pitchFamily="34" charset="0"/>
              </a:rPr>
              <a:t>, Saiful Islam &amp; Alice Roberts</a:t>
            </a:r>
          </a:p>
        </p:txBody>
      </p:sp>
    </p:spTree>
    <p:extLst>
      <p:ext uri="{BB962C8B-B14F-4D97-AF65-F5344CB8AC3E}">
        <p14:creationId xmlns:p14="http://schemas.microsoft.com/office/powerpoint/2010/main" val="343693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website&#10;&#10;Description automatically generated">
            <a:extLst>
              <a:ext uri="{FF2B5EF4-FFF2-40B4-BE49-F238E27FC236}">
                <a16:creationId xmlns:a16="http://schemas.microsoft.com/office/drawing/2014/main" id="{3CB8ACD1-FB7B-C2AC-A0BE-FDCAED8B2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022374"/>
            <a:ext cx="6005415" cy="34076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B92990-65B9-97BE-F6D5-F3A0DBB69FEF}"/>
              </a:ext>
            </a:extLst>
          </p:cNvPr>
          <p:cNvSpPr txBox="1"/>
          <p:nvPr/>
        </p:nvSpPr>
        <p:spPr>
          <a:xfrm>
            <a:off x="75001" y="1795737"/>
            <a:ext cx="167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MetaBook-Roman" panose="020B0502040000020004" pitchFamily="34" charset="0"/>
              </a:rPr>
              <a:t>CHRISTMAS LECTURES – on the Ri website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A5DBB8-F507-1DC7-020E-4641C57A681D}"/>
              </a:ext>
            </a:extLst>
          </p:cNvPr>
          <p:cNvSpPr/>
          <p:nvPr/>
        </p:nvSpPr>
        <p:spPr>
          <a:xfrm>
            <a:off x="1616373" y="473361"/>
            <a:ext cx="421550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dirty="0">
                <a:latin typeface="MetaBold-Roman" panose="020B0802030000020004" pitchFamily="34" charset="0"/>
              </a:rPr>
              <a:t>Royal Institution videos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60CB7B-A8CE-AC56-707A-761C16F1263A}"/>
              </a:ext>
            </a:extLst>
          </p:cNvPr>
          <p:cNvSpPr/>
          <p:nvPr/>
        </p:nvSpPr>
        <p:spPr>
          <a:xfrm>
            <a:off x="6408637" y="4461424"/>
            <a:ext cx="769763" cy="18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608" dirty="0">
                <a:latin typeface="MetaBook-Roman" panose="020B0502040000020004" pitchFamily="34" charset="0"/>
              </a:rPr>
              <a:t>Image credit: XXX</a:t>
            </a:r>
            <a:endParaRPr lang="en-GB" sz="675" dirty="0">
              <a:latin typeface="MetaBook-Roman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08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web page&#10;&#10;Description automatically generated">
            <a:extLst>
              <a:ext uri="{FF2B5EF4-FFF2-40B4-BE49-F238E27FC236}">
                <a16:creationId xmlns:a16="http://schemas.microsoft.com/office/drawing/2014/main" id="{3A9ACAC0-909F-0FF5-0535-CB3A65917E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" t="6677" r="-160" b="16662"/>
          <a:stretch/>
        </p:blipFill>
        <p:spPr>
          <a:xfrm>
            <a:off x="1753215" y="1022374"/>
            <a:ext cx="6004800" cy="34073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B92990-65B9-97BE-F6D5-F3A0DBB69FEF}"/>
              </a:ext>
            </a:extLst>
          </p:cNvPr>
          <p:cNvSpPr txBox="1"/>
          <p:nvPr/>
        </p:nvSpPr>
        <p:spPr>
          <a:xfrm>
            <a:off x="75001" y="1795737"/>
            <a:ext cx="1677600" cy="144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MetaBook-Roman" panose="020B0502040000020004" pitchFamily="34" charset="0"/>
              </a:rPr>
              <a:t>CHRISTMAS LECTURES – on the Ri website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MetaBook-Roman" panose="020B0502040000020004" pitchFamily="34" charset="0"/>
              </a:rPr>
              <a:t>Ri on YouTube – experiments, videos, and talks for all ages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A5DBB8-F507-1DC7-020E-4641C57A681D}"/>
              </a:ext>
            </a:extLst>
          </p:cNvPr>
          <p:cNvSpPr/>
          <p:nvPr/>
        </p:nvSpPr>
        <p:spPr>
          <a:xfrm>
            <a:off x="1616373" y="473361"/>
            <a:ext cx="421550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dirty="0">
                <a:latin typeface="MetaBold-Roman" panose="020B0802030000020004" pitchFamily="34" charset="0"/>
              </a:rPr>
              <a:t>Royal Institution videos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60CB7B-A8CE-AC56-707A-761C16F1263A}"/>
              </a:ext>
            </a:extLst>
          </p:cNvPr>
          <p:cNvSpPr/>
          <p:nvPr/>
        </p:nvSpPr>
        <p:spPr>
          <a:xfrm>
            <a:off x="6408637" y="4461424"/>
            <a:ext cx="769763" cy="18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608" dirty="0">
                <a:latin typeface="MetaBook-Roman" panose="020B0502040000020004" pitchFamily="34" charset="0"/>
              </a:rPr>
              <a:t>Image credit: XXX</a:t>
            </a:r>
            <a:endParaRPr lang="en-GB" sz="675" dirty="0">
              <a:latin typeface="MetaBook-Roman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10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website&#10;&#10;Description automatically generated">
            <a:extLst>
              <a:ext uri="{FF2B5EF4-FFF2-40B4-BE49-F238E27FC236}">
                <a16:creationId xmlns:a16="http://schemas.microsoft.com/office/drawing/2014/main" id="{97191331-C79D-83C8-CF31-D3F5CA2294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3"/>
          <a:stretch/>
        </p:blipFill>
        <p:spPr>
          <a:xfrm>
            <a:off x="1752598" y="1022374"/>
            <a:ext cx="6005414" cy="34076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B92990-65B9-97BE-F6D5-F3A0DBB69FEF}"/>
              </a:ext>
            </a:extLst>
          </p:cNvPr>
          <p:cNvSpPr txBox="1"/>
          <p:nvPr/>
        </p:nvSpPr>
        <p:spPr>
          <a:xfrm>
            <a:off x="75001" y="1795737"/>
            <a:ext cx="1677600" cy="2251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MetaBook-Roman" panose="020B0502040000020004" pitchFamily="34" charset="0"/>
              </a:rPr>
              <a:t>CHRISTMAS LECTURES – on the Ri website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MetaBook-Roman" panose="020B0502040000020004" pitchFamily="34" charset="0"/>
              </a:rPr>
              <a:t>Ri on YouTube – experiments, videos, and talks for all ages</a:t>
            </a:r>
          </a:p>
          <a:p>
            <a:pPr marL="285750" indent="-285750" defTabSz="61722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latin typeface="MetaBook-Roman" panose="020B0502040000020004" pitchFamily="34" charset="0"/>
              </a:rPr>
              <a:t>ExpeRimental</a:t>
            </a:r>
            <a:r>
              <a:rPr lang="en-US" sz="1200" dirty="0">
                <a:latin typeface="MetaBook-Roman" panose="020B0502040000020004" pitchFamily="34" charset="0"/>
              </a:rPr>
              <a:t> – science experiments at home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A5DBB8-F507-1DC7-020E-4641C57A681D}"/>
              </a:ext>
            </a:extLst>
          </p:cNvPr>
          <p:cNvSpPr/>
          <p:nvPr/>
        </p:nvSpPr>
        <p:spPr>
          <a:xfrm>
            <a:off x="1616373" y="473361"/>
            <a:ext cx="421550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2500" dirty="0">
                <a:latin typeface="MetaBold-Roman" panose="020B0802030000020004" pitchFamily="34" charset="0"/>
              </a:rPr>
              <a:t>Royal Institution videos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60CB7B-A8CE-AC56-707A-761C16F1263A}"/>
              </a:ext>
            </a:extLst>
          </p:cNvPr>
          <p:cNvSpPr/>
          <p:nvPr/>
        </p:nvSpPr>
        <p:spPr>
          <a:xfrm>
            <a:off x="6408637" y="4461424"/>
            <a:ext cx="769763" cy="18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17220">
              <a:spcAft>
                <a:spcPts val="450"/>
              </a:spcAft>
            </a:pPr>
            <a:r>
              <a:rPr lang="en-GB" sz="608" dirty="0">
                <a:latin typeface="MetaBook-Roman" panose="020B0502040000020004" pitchFamily="34" charset="0"/>
              </a:rPr>
              <a:t>Image credit: XXX</a:t>
            </a:r>
            <a:endParaRPr lang="en-GB" sz="675" dirty="0">
              <a:latin typeface="MetaBook-Roman" panose="020B0502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43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">
      <a:majorFont>
        <a:latin typeface="MetaBold-Roman"/>
        <a:ea typeface=""/>
        <a:cs typeface=""/>
      </a:majorFont>
      <a:minorFont>
        <a:latin typeface="MetaBook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8ABF39FE74FA77D6E765BF67AAD" ma:contentTypeVersion="15" ma:contentTypeDescription="Create a new document." ma:contentTypeScope="" ma:versionID="14be7268ac1252d1b8ce7476161d3071">
  <xsd:schema xmlns:xsd="http://www.w3.org/2001/XMLSchema" xmlns:xs="http://www.w3.org/2001/XMLSchema" xmlns:p="http://schemas.microsoft.com/office/2006/metadata/properties" xmlns:ns2="73505947-c026-4ae1-9619-931bb6cf241d" xmlns:ns3="a4ad3fa0-b3f8-44de-91d5-885247d8d97c" targetNamespace="http://schemas.microsoft.com/office/2006/metadata/properties" ma:root="true" ma:fieldsID="c70e7541f9837ca5fcd878eba8f4a4c9" ns2:_="" ns3:_="">
    <xsd:import namespace="73505947-c026-4ae1-9619-931bb6cf241d"/>
    <xsd:import namespace="a4ad3fa0-b3f8-44de-91d5-885247d8d97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505947-c026-4ae1-9619-931bb6cf24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80bab3a-2ab3-4e31-b41c-cc762826808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ad3fa0-b3f8-44de-91d5-885247d8d97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d9583337-c309-40cf-ad35-70fbf33486be}" ma:internalName="TaxCatchAll" ma:showField="CatchAllData" ma:web="a4ad3fa0-b3f8-44de-91d5-885247d8d9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4ad3fa0-b3f8-44de-91d5-885247d8d97c">
      <UserInfo>
        <DisplayName>James Sallows</DisplayName>
        <AccountId>74</AccountId>
        <AccountType/>
      </UserInfo>
      <UserInfo>
        <DisplayName>Jeni Kearney</DisplayName>
        <AccountId>213</AccountId>
        <AccountType/>
      </UserInfo>
    </SharedWithUsers>
    <lcf76f155ced4ddcb4097134ff3c332f xmlns="73505947-c026-4ae1-9619-931bb6cf241d">
      <Terms xmlns="http://schemas.microsoft.com/office/infopath/2007/PartnerControls"/>
    </lcf76f155ced4ddcb4097134ff3c332f>
    <TaxCatchAll xmlns="a4ad3fa0-b3f8-44de-91d5-885247d8d97c" xsi:nil="true"/>
  </documentManagement>
</p:properties>
</file>

<file path=customXml/itemProps1.xml><?xml version="1.0" encoding="utf-8"?>
<ds:datastoreItem xmlns:ds="http://schemas.openxmlformats.org/officeDocument/2006/customXml" ds:itemID="{CE7789E3-5712-40F8-A26D-02ED741FE7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20BF4B-0938-4661-84AE-D4DA0E10D2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505947-c026-4ae1-9619-931bb6cf241d"/>
    <ds:schemaRef ds:uri="a4ad3fa0-b3f8-44de-91d5-885247d8d9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54456DB-4090-476E-89FA-DAB124D5E0BA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a4ad3fa0-b3f8-44de-91d5-885247d8d97c"/>
    <ds:schemaRef ds:uri="http://schemas.openxmlformats.org/package/2006/metadata/core-properties"/>
    <ds:schemaRef ds:uri="http://purl.org/dc/elements/1.1/"/>
    <ds:schemaRef ds:uri="73505947-c026-4ae1-9619-931bb6cf241d"/>
    <ds:schemaRef ds:uri="http://schemas.microsoft.com/office/2006/metadata/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10235</TotalTime>
  <Words>211</Words>
  <Application>Microsoft Office PowerPoint</Application>
  <PresentationFormat>On-screen Show (16:9)</PresentationFormat>
  <Paragraphs>33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MetaBold-Roman</vt:lpstr>
      <vt:lpstr>MetaBook</vt:lpstr>
      <vt:lpstr>MetaBook-Roman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Courtney McLaughlin</dc:creator>
  <cp:lastModifiedBy>Ashley Cole</cp:lastModifiedBy>
  <cp:revision>10</cp:revision>
  <dcterms:created xsi:type="dcterms:W3CDTF">2017-03-15T10:19:26Z</dcterms:created>
  <dcterms:modified xsi:type="dcterms:W3CDTF">2025-03-31T11:48:26Z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24357300</vt:r8>
  </property>
  <property fmtid="{D5CDD505-2E9C-101B-9397-08002B2CF9AE}" pid="3" name="ComplianceAssetId">
    <vt:lpwstr/>
  </property>
  <property fmtid="{D5CDD505-2E9C-101B-9397-08002B2CF9AE}" pid="4" name="MediaServiceImageTags">
    <vt:lpwstr/>
  </property>
  <property fmtid="{D5CDD505-2E9C-101B-9397-08002B2CF9AE}" pid="5" name="ContentTypeId">
    <vt:lpwstr>0x010100EF2398ABF39FE74FA77D6E765BF67AAD</vt:lpwstr>
  </property>
</Properties>
</file>